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63" r:id="rId9"/>
    <p:sldId id="265" r:id="rId10"/>
    <p:sldId id="266" r:id="rId11"/>
    <p:sldId id="289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73" r:id="rId28"/>
    <p:sldId id="277" r:id="rId29"/>
    <p:sldId id="278" r:id="rId30"/>
    <p:sldId id="286" r:id="rId31"/>
    <p:sldId id="287" r:id="rId32"/>
    <p:sldId id="261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93F"/>
    <a:srgbClr val="0286CE"/>
    <a:srgbClr val="EAAA00"/>
    <a:srgbClr val="163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0784" autoAdjust="0"/>
  </p:normalViewPr>
  <p:slideViewPr>
    <p:cSldViewPr snapToGrid="0" snapToObjects="1">
      <p:cViewPr varScale="1">
        <p:scale>
          <a:sx n="63" d="100"/>
          <a:sy n="63" d="100"/>
        </p:scale>
        <p:origin x="77" y="57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Output of random-intercepts MLM: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Intercept: </a:t>
            </a:r>
            <a:r>
              <a:rPr i="1"/>
              <a:t>b</a:t>
            </a:r>
            <a:r>
              <a:t> = -0.6, </a:t>
            </a:r>
            <a:r>
              <a:rPr i="1"/>
              <a:t>SE</a:t>
            </a:r>
            <a:r>
              <a:t> = 0.22, </a:t>
            </a:r>
            <a:r>
              <a:rPr i="1"/>
              <a:t>z</a:t>
            </a:r>
            <a:r>
              <a:t> = -2.74, </a:t>
            </a:r>
            <a:r>
              <a:rPr i="1"/>
              <a:t>p</a:t>
            </a:r>
            <a:r>
              <a:t> = 0.01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(Unrelated): </a:t>
            </a:r>
            <a:r>
              <a:rPr i="1"/>
              <a:t>b</a:t>
            </a:r>
            <a:r>
              <a:t> = -0.15, </a:t>
            </a:r>
            <a:r>
              <a:rPr i="1"/>
              <a:t>SE</a:t>
            </a:r>
            <a:r>
              <a:t> = 0.34, </a:t>
            </a:r>
            <a:r>
              <a:rPr i="1"/>
              <a:t>z</a:t>
            </a:r>
            <a:r>
              <a:t> = -0.45, </a:t>
            </a:r>
            <a:r>
              <a:rPr i="1"/>
              <a:t>p</a:t>
            </a:r>
            <a:r>
              <a:t> = 0.65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Trial (within cycle): </a:t>
            </a:r>
            <a:r>
              <a:rPr i="1"/>
              <a:t>b</a:t>
            </a:r>
            <a:r>
              <a:t> = -0.03, </a:t>
            </a:r>
            <a:r>
              <a:rPr i="1"/>
              <a:t>SE</a:t>
            </a:r>
            <a:r>
              <a:t> = 0.02, </a:t>
            </a:r>
            <a:r>
              <a:rPr i="1"/>
              <a:t>z</a:t>
            </a:r>
            <a:r>
              <a:t> = -1.35, </a:t>
            </a:r>
            <a:r>
              <a:rPr i="1"/>
              <a:t>p</a:t>
            </a:r>
            <a:r>
              <a:t> = 0.18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(Unrelated) x Trial: </a:t>
            </a:r>
            <a:r>
              <a:rPr i="1"/>
              <a:t>b</a:t>
            </a:r>
            <a:r>
              <a:t> = 0.04, </a:t>
            </a:r>
            <a:r>
              <a:rPr i="1"/>
              <a:t>SE</a:t>
            </a:r>
            <a:r>
              <a:t> = 0.03, </a:t>
            </a:r>
            <a:r>
              <a:rPr i="1"/>
              <a:t>z</a:t>
            </a:r>
            <a:r>
              <a:t> = 1.32, </a:t>
            </a:r>
            <a:r>
              <a:rPr i="1"/>
              <a:t>p</a:t>
            </a:r>
            <a:r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Output of random-intercepts MLM: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Intercept: </a:t>
            </a:r>
            <a:r>
              <a:rPr i="1"/>
              <a:t>b</a:t>
            </a:r>
            <a:r>
              <a:t> = 1.12, </a:t>
            </a:r>
            <a:r>
              <a:rPr i="1"/>
              <a:t>SE</a:t>
            </a:r>
            <a:r>
              <a:t> = 0.19, </a:t>
            </a:r>
            <a:r>
              <a:rPr i="1"/>
              <a:t>z</a:t>
            </a:r>
            <a:r>
              <a:t> = 5.99, </a:t>
            </a:r>
            <a:r>
              <a:rPr i="1"/>
              <a:t>p</a:t>
            </a:r>
            <a:r>
              <a:t> &lt;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(Unrelated): </a:t>
            </a:r>
            <a:r>
              <a:rPr i="1"/>
              <a:t>b</a:t>
            </a:r>
            <a:r>
              <a:t> = -0.35, </a:t>
            </a:r>
            <a:r>
              <a:rPr i="1"/>
              <a:t>SE</a:t>
            </a:r>
            <a:r>
              <a:t> = 0.29, </a:t>
            </a:r>
            <a:r>
              <a:rPr i="1"/>
              <a:t>z</a:t>
            </a:r>
            <a:r>
              <a:t> = -1.21, </a:t>
            </a:r>
            <a:r>
              <a:rPr i="1"/>
              <a:t>p</a:t>
            </a:r>
            <a:r>
              <a:t> = 0.23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Trial (within cycle): </a:t>
            </a:r>
            <a:r>
              <a:rPr i="1"/>
              <a:t>b</a:t>
            </a:r>
            <a:r>
              <a:t> = -0.04, </a:t>
            </a:r>
            <a:r>
              <a:rPr i="1"/>
              <a:t>SE</a:t>
            </a:r>
            <a:r>
              <a:t> = 0.02, </a:t>
            </a:r>
            <a:r>
              <a:rPr i="1"/>
              <a:t>z</a:t>
            </a:r>
            <a:r>
              <a:t> = -2.37, </a:t>
            </a:r>
            <a:r>
              <a:rPr i="1"/>
              <a:t>p</a:t>
            </a:r>
            <a:r>
              <a:t> = 0.02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(Unrelated) x Trial: </a:t>
            </a:r>
            <a:r>
              <a:rPr i="1"/>
              <a:t>b</a:t>
            </a:r>
            <a:r>
              <a:t> = 0.04, </a:t>
            </a:r>
            <a:r>
              <a:rPr i="1"/>
              <a:t>SE</a:t>
            </a:r>
            <a:r>
              <a:t> = 0.03, </a:t>
            </a:r>
            <a:r>
              <a:rPr i="1"/>
              <a:t>z</a:t>
            </a:r>
            <a:r>
              <a:t> = 1.52, </a:t>
            </a:r>
            <a:r>
              <a:rPr i="1"/>
              <a:t>p</a:t>
            </a:r>
            <a:r>
              <a:t> = 0.13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Mixed-effects ANOVA: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Condition: </a:t>
            </a:r>
            <a:r>
              <a:rPr i="1"/>
              <a:t>F</a:t>
            </a:r>
            <a:r>
              <a:t>(1,68) = 0.10, </a:t>
            </a:r>
            <a:r>
              <a:rPr i="1"/>
              <a:t>p</a:t>
            </a:r>
            <a:r>
              <a:t> = 0.92, pes &lt; 0.01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Recall Outcome: </a:t>
            </a:r>
            <a:r>
              <a:rPr i="1"/>
              <a:t>F</a:t>
            </a:r>
            <a:r>
              <a:t>(2,136) = 242.54, </a:t>
            </a:r>
            <a:r>
              <a:rPr i="1"/>
              <a:t>p</a:t>
            </a:r>
            <a:r>
              <a:t> &lt; 0.05, pes = 0.78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x Outcome: </a:t>
            </a:r>
            <a:r>
              <a:rPr i="1"/>
              <a:t>F</a:t>
            </a:r>
            <a:r>
              <a:t>(2,136) = 0.51. </a:t>
            </a:r>
            <a:r>
              <a:rPr i="1"/>
              <a:t>p</a:t>
            </a:r>
            <a:r>
              <a:t> = 0.60, pes &lt; 0.01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Means: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Related: M_Correct = 87.03, SE_correct = 1.43, M_Comm = 52.06, SE_Comm = 3.11, M_Om = 32.02, SE_Om = 3.49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Random-intercepts MLM: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Condition: </a:t>
            </a:r>
            <a:r>
              <a:rPr i="1"/>
              <a:t>F</a:t>
            </a:r>
            <a:r>
              <a:t>(1,172.1) = 0.83, </a:t>
            </a:r>
            <a:r>
              <a:rPr i="1"/>
              <a:t>p</a:t>
            </a:r>
            <a:r>
              <a:t> = 0.36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Recall: </a:t>
            </a:r>
            <a:r>
              <a:rPr i="1"/>
              <a:t>F</a:t>
            </a:r>
            <a:r>
              <a:t>(1,3180.3) = 562.67, </a:t>
            </a:r>
            <a:r>
              <a:rPr i="1"/>
              <a:t>p</a:t>
            </a:r>
            <a:r>
              <a:t> &lt;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Trial (within Cycle): </a:t>
            </a:r>
            <a:r>
              <a:rPr i="1"/>
              <a:t>F</a:t>
            </a:r>
            <a:r>
              <a:t>(1,3151.3) = 3.07, </a:t>
            </a:r>
            <a:r>
              <a:rPr i="1"/>
              <a:t>p</a:t>
            </a:r>
            <a:r>
              <a:t> = 0.08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x Recall: </a:t>
            </a:r>
            <a:r>
              <a:rPr i="1"/>
              <a:t>F</a:t>
            </a:r>
            <a:r>
              <a:t>(1,3180.3) = 0.47, </a:t>
            </a:r>
            <a:r>
              <a:rPr i="1"/>
              <a:t>p</a:t>
            </a:r>
            <a:r>
              <a:t> = 0.49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x Trial: </a:t>
            </a:r>
            <a:r>
              <a:rPr i="1"/>
              <a:t>F</a:t>
            </a:r>
            <a:r>
              <a:t>(1,3151.3) = 3.19, </a:t>
            </a:r>
            <a:r>
              <a:rPr i="1"/>
              <a:t>p</a:t>
            </a:r>
            <a:r>
              <a:t> = 0.07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Recall x Trial: </a:t>
            </a:r>
            <a:r>
              <a:rPr i="1"/>
              <a:t>F</a:t>
            </a:r>
            <a:r>
              <a:t>(1,3155.4) &lt; 0.01, </a:t>
            </a:r>
            <a:r>
              <a:rPr i="1"/>
              <a:t>p</a:t>
            </a:r>
            <a:r>
              <a:t> = 0.97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x Recall x Trial: </a:t>
            </a:r>
            <a:r>
              <a:rPr i="1"/>
              <a:t>F</a:t>
            </a:r>
            <a:r>
              <a:t>(1,3155.4) = 2.32, </a:t>
            </a:r>
            <a:r>
              <a:rPr i="1"/>
              <a:t>p</a:t>
            </a:r>
            <a:r>
              <a:t> = 0.13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Simple slopes from 3-way interaction: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Related, Unrecalled: </a:t>
            </a:r>
            <a:r>
              <a:rPr i="1"/>
              <a:t>b</a:t>
            </a:r>
            <a:r>
              <a:t> = -0.64, </a:t>
            </a:r>
            <a:r>
              <a:rPr i="1"/>
              <a:t>SE</a:t>
            </a:r>
            <a:r>
              <a:t> = 0.24, </a:t>
            </a:r>
            <a:r>
              <a:rPr i="1"/>
              <a:t>t</a:t>
            </a:r>
            <a:r>
              <a:t> = -2.70, </a:t>
            </a:r>
            <a:r>
              <a:rPr i="1"/>
              <a:t>p</a:t>
            </a:r>
            <a:r>
              <a:t> &lt;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Related, Recalled: </a:t>
            </a:r>
            <a:r>
              <a:rPr i="1"/>
              <a:t>b</a:t>
            </a:r>
            <a:r>
              <a:t> = -0.21, </a:t>
            </a:r>
            <a:r>
              <a:rPr i="1"/>
              <a:t>SE</a:t>
            </a:r>
            <a:r>
              <a:t> = 0.30, </a:t>
            </a:r>
            <a:r>
              <a:rPr i="1"/>
              <a:t>t</a:t>
            </a:r>
            <a:r>
              <a:t> = -0.68, </a:t>
            </a:r>
            <a:r>
              <a:rPr i="1"/>
              <a:t>p</a:t>
            </a:r>
            <a:r>
              <a:t> = 0.49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Unrelated, Unrecalled: </a:t>
            </a:r>
            <a:r>
              <a:rPr i="1"/>
              <a:t>b</a:t>
            </a:r>
            <a:r>
              <a:t> = 0.01, </a:t>
            </a:r>
            <a:r>
              <a:rPr i="1"/>
              <a:t>SE</a:t>
            </a:r>
            <a:r>
              <a:t> = 0.27, </a:t>
            </a:r>
            <a:r>
              <a:rPr i="1"/>
              <a:t>t</a:t>
            </a:r>
            <a:r>
              <a:t> = 0.02, </a:t>
            </a:r>
            <a:r>
              <a:rPr i="1"/>
              <a:t>p</a:t>
            </a:r>
            <a:r>
              <a:t> = 0.98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Unrelated, Recalled: </a:t>
            </a:r>
            <a:r>
              <a:rPr i="1"/>
              <a:t>b</a:t>
            </a:r>
            <a:r>
              <a:t> = -0.46, </a:t>
            </a:r>
            <a:r>
              <a:rPr i="1"/>
              <a:t>SE</a:t>
            </a:r>
            <a:r>
              <a:t> = 0.35, </a:t>
            </a:r>
            <a:r>
              <a:rPr i="1"/>
              <a:t>t</a:t>
            </a:r>
            <a:r>
              <a:t> = -1.31, </a:t>
            </a:r>
            <a:r>
              <a:rPr i="1"/>
              <a:t>p</a:t>
            </a:r>
            <a:r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All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0.33, SE_Related = 0.03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0.35, SE_Unrelated =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(69.05) = -0.20, </a:t>
            </a:r>
            <a:r>
              <a:rPr i="1"/>
              <a:t>p</a:t>
            </a:r>
            <a:r>
              <a:t> = 0.84, </a:t>
            </a:r>
            <a:r>
              <a:rPr i="1"/>
              <a:t>d</a:t>
            </a:r>
            <a:r>
              <a:t> = 0.05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Unrecalled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0.13, SE_Related = 0.04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0.14, SE_Unrelated = 0.06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(64.56) = -0.13, </a:t>
            </a:r>
            <a:r>
              <a:rPr i="1"/>
              <a:t>p</a:t>
            </a:r>
            <a:r>
              <a:t> = 0.90, </a:t>
            </a:r>
            <a:r>
              <a:rPr i="1"/>
              <a:t>d</a:t>
            </a:r>
            <a:r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ME ANOVA w/ DF correction using Huyhn-Feldt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Condition: </a:t>
            </a:r>
            <a:r>
              <a:rPr i="1"/>
              <a:t>F</a:t>
            </a:r>
            <a:r>
              <a:t>(1,83) = 0.26, </a:t>
            </a:r>
            <a:r>
              <a:rPr i="1"/>
              <a:t>p</a:t>
            </a:r>
            <a:r>
              <a:t> = 0.61, pes &lt; 0.01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Rating: </a:t>
            </a:r>
            <a:r>
              <a:rPr i="1"/>
              <a:t>F</a:t>
            </a:r>
            <a:r>
              <a:t>(1.62,134.55) = 4.85, </a:t>
            </a:r>
            <a:r>
              <a:rPr i="1"/>
              <a:t>p</a:t>
            </a:r>
            <a:r>
              <a:t> = 0.01, pes = 0.06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Condition x Rating: </a:t>
            </a:r>
            <a:r>
              <a:rPr i="1"/>
              <a:t>F</a:t>
            </a:r>
            <a:r>
              <a:t>(1.62,134.55) = 0.14, </a:t>
            </a:r>
            <a:r>
              <a:rPr i="1"/>
              <a:t>p</a:t>
            </a:r>
            <a:r>
              <a:t> = 0.83, pes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Multinomial logistic regression output. The coefficients are log-odds against the reference group (Related Cues, “Remember”).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KNOW: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Intercept: </a:t>
            </a:r>
            <a:r>
              <a:rPr i="1" dirty="0"/>
              <a:t>b</a:t>
            </a:r>
            <a:r>
              <a:rPr dirty="0"/>
              <a:t> = -0.151, </a:t>
            </a:r>
            <a:r>
              <a:rPr i="1" dirty="0"/>
              <a:t>z</a:t>
            </a:r>
            <a:r>
              <a:rPr dirty="0"/>
              <a:t> = -1.01, </a:t>
            </a:r>
            <a:r>
              <a:rPr i="1" dirty="0"/>
              <a:t>p</a:t>
            </a:r>
            <a:r>
              <a:rPr dirty="0"/>
              <a:t> = 0.23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Condition (Unrelated): </a:t>
            </a:r>
            <a:r>
              <a:rPr i="1" dirty="0"/>
              <a:t>b</a:t>
            </a:r>
            <a:r>
              <a:rPr dirty="0"/>
              <a:t> = -0.064, </a:t>
            </a:r>
            <a:r>
              <a:rPr i="1" dirty="0"/>
              <a:t>z</a:t>
            </a:r>
            <a:r>
              <a:rPr dirty="0"/>
              <a:t> = -0.33, </a:t>
            </a:r>
            <a:r>
              <a:rPr i="1" dirty="0"/>
              <a:t>p</a:t>
            </a:r>
            <a:r>
              <a:rPr dirty="0"/>
              <a:t> = 0.74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Trial (within cycle): </a:t>
            </a:r>
            <a:r>
              <a:rPr i="1" dirty="0"/>
              <a:t>b</a:t>
            </a:r>
            <a:r>
              <a:rPr dirty="0"/>
              <a:t> &lt; -0.01, </a:t>
            </a:r>
            <a:r>
              <a:rPr i="1" dirty="0"/>
              <a:t>z</a:t>
            </a:r>
            <a:r>
              <a:rPr dirty="0"/>
              <a:t> = -0.46, </a:t>
            </a:r>
            <a:r>
              <a:rPr i="1" dirty="0"/>
              <a:t>p</a:t>
            </a:r>
            <a:r>
              <a:rPr dirty="0"/>
              <a:t> = 0.65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Condition x Trial: </a:t>
            </a:r>
            <a:r>
              <a:rPr i="1" dirty="0"/>
              <a:t>b</a:t>
            </a:r>
            <a:r>
              <a:rPr dirty="0"/>
              <a:t> = -0.013, </a:t>
            </a:r>
            <a:r>
              <a:rPr i="1" dirty="0"/>
              <a:t>z</a:t>
            </a:r>
            <a:r>
              <a:rPr dirty="0"/>
              <a:t> = -0.42, </a:t>
            </a:r>
            <a:r>
              <a:rPr i="1" dirty="0"/>
              <a:t>p</a:t>
            </a:r>
            <a:r>
              <a:rPr dirty="0"/>
              <a:t> = 0.68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NO MEMORY: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Intercept: </a:t>
            </a:r>
            <a:r>
              <a:rPr i="1" dirty="0"/>
              <a:t>b</a:t>
            </a:r>
            <a:r>
              <a:rPr dirty="0"/>
              <a:t> = -0.173, </a:t>
            </a:r>
            <a:r>
              <a:rPr i="1" dirty="0"/>
              <a:t>z</a:t>
            </a:r>
            <a:r>
              <a:rPr dirty="0"/>
              <a:t> = -1.21, </a:t>
            </a:r>
            <a:r>
              <a:rPr i="1" dirty="0"/>
              <a:t>p</a:t>
            </a:r>
            <a:r>
              <a:rPr dirty="0"/>
              <a:t> = 0.23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Condition (Unrelated): </a:t>
            </a:r>
            <a:r>
              <a:rPr i="1" dirty="0"/>
              <a:t>b</a:t>
            </a:r>
            <a:r>
              <a:rPr dirty="0"/>
              <a:t> = 0.441, </a:t>
            </a:r>
            <a:r>
              <a:rPr i="1" dirty="0"/>
              <a:t>z</a:t>
            </a:r>
            <a:r>
              <a:rPr dirty="0"/>
              <a:t> = 2.46, </a:t>
            </a:r>
            <a:r>
              <a:rPr i="1" dirty="0"/>
              <a:t>p</a:t>
            </a:r>
            <a:r>
              <a:rPr dirty="0"/>
              <a:t> = 0.01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Trial (within cycle): </a:t>
            </a:r>
            <a:r>
              <a:rPr i="1" dirty="0"/>
              <a:t>b</a:t>
            </a:r>
            <a:r>
              <a:rPr dirty="0"/>
              <a:t> = 0.058, </a:t>
            </a:r>
            <a:r>
              <a:rPr i="1" dirty="0"/>
              <a:t>z</a:t>
            </a:r>
            <a:r>
              <a:rPr dirty="0"/>
              <a:t> = 3.02, </a:t>
            </a:r>
            <a:r>
              <a:rPr i="1" dirty="0"/>
              <a:t>p</a:t>
            </a:r>
            <a:r>
              <a:rPr dirty="0"/>
              <a:t> &lt; 0.01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Condition x Trial: </a:t>
            </a:r>
            <a:r>
              <a:rPr i="1" dirty="0"/>
              <a:t>b</a:t>
            </a:r>
            <a:r>
              <a:rPr dirty="0"/>
              <a:t> = -0.084, </a:t>
            </a:r>
            <a:r>
              <a:rPr i="1" dirty="0"/>
              <a:t>z</a:t>
            </a:r>
            <a:r>
              <a:rPr dirty="0"/>
              <a:t> = -2.93, </a:t>
            </a:r>
            <a:r>
              <a:rPr i="1" dirty="0"/>
              <a:t>p</a:t>
            </a:r>
            <a:r>
              <a:rPr dirty="0"/>
              <a:t>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All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57.12, SE_Related = 2.88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56.98, SE_Unrelated = 56.98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(74.04) = 0.03, </a:t>
            </a:r>
            <a:r>
              <a:rPr i="1"/>
              <a:t>p</a:t>
            </a:r>
            <a:r>
              <a:t> = 0.98, </a:t>
            </a:r>
            <a:r>
              <a:rPr i="1"/>
              <a:t>d</a:t>
            </a:r>
            <a:r>
              <a:t> &lt; 0.01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Unrecalled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40.98, SE_Related = 2.89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41.65, SE_Unrelated = 3.20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(77.58) = -0.08, </a:t>
            </a:r>
            <a:r>
              <a:rPr i="1"/>
              <a:t>p</a:t>
            </a:r>
            <a:r>
              <a:t> = 0.93, </a:t>
            </a:r>
            <a:r>
              <a:rPr i="1"/>
              <a:t>d</a:t>
            </a:r>
            <a:r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1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All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0.65, SE_Related = 0.04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0.66, SE_Unrelated =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(70.30) = -0.15, </a:t>
            </a:r>
            <a:r>
              <a:rPr i="1"/>
              <a:t>p</a:t>
            </a:r>
            <a:r>
              <a:t> = 88, </a:t>
            </a:r>
            <a:r>
              <a:rPr i="1"/>
              <a:t>d</a:t>
            </a:r>
            <a:r>
              <a:t> = 0.03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Unrecalled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0.49, SE_Related = 0.05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0.53, SE_Unrelated = 0.06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(66.52) = -0.53, </a:t>
            </a:r>
            <a:r>
              <a:rPr i="1"/>
              <a:t>p</a:t>
            </a:r>
            <a:r>
              <a:t> = 0.59, </a:t>
            </a:r>
            <a:r>
              <a:rPr i="1"/>
              <a:t>d</a:t>
            </a:r>
            <a:r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52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All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0.26, SE_Related = 0.03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0.26, SE_Unrelated = 0.02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(82.70) = 0.03, </a:t>
            </a:r>
            <a:r>
              <a:rPr i="1"/>
              <a:t>p</a:t>
            </a:r>
            <a:r>
              <a:t> = 0.98, </a:t>
            </a:r>
            <a:r>
              <a:rPr i="1"/>
              <a:t>d</a:t>
            </a:r>
            <a:r>
              <a:t> &lt; 0.01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Unrecalled items: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, SE_Related =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, SE_Unrelated =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() = , </a:t>
            </a:r>
            <a:r>
              <a:rPr i="1"/>
              <a:t>p</a:t>
            </a:r>
            <a:r>
              <a:t> = , </a:t>
            </a:r>
            <a:r>
              <a:rPr i="1"/>
              <a:t>d</a:t>
            </a:r>
            <a:r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8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7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2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27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Recog: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0.67, SE_Related = 0.03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0.65, SE_Unrelated = 0.04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(71.26) = 0.48, </a:t>
            </a:r>
            <a:r>
              <a:rPr i="1"/>
              <a:t>p</a:t>
            </a:r>
            <a:r>
              <a:t> = 0.64, </a:t>
            </a:r>
            <a:r>
              <a:rPr i="1"/>
              <a:t>d</a:t>
            </a:r>
            <a:r>
              <a:t> = 0.11.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Recall: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M_Related = 0.36, SE_Related = 0.04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M_Unrelated = 0.38, SE_Unrelated = 0.04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i="1"/>
              <a:t>t</a:t>
            </a:r>
            <a:r>
              <a:t>(73.79) = 0.34, </a:t>
            </a:r>
            <a:r>
              <a:rPr i="1"/>
              <a:t>p</a:t>
            </a:r>
            <a:r>
              <a:t> = 0.73, </a:t>
            </a:r>
            <a:r>
              <a:rPr i="1"/>
              <a:t>d</a:t>
            </a:r>
            <a:r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997D-89A8-44EB-8EFC-B16EB4F26BCE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7E83E-93B2-4871-9AA8-387AB606B4AF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E62F5-7014-FAAD-274F-5FB94E4A6C20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EAD7-1CCA-4E1A-85CE-4876419A0625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110FE-06D1-CC3E-F623-9B2B327E4FC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F550-F887-4A3F-BE51-14D884324D41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93CD6-B8BC-C834-1AC2-2A36D79A960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9D7B-C084-4A5D-85E5-3056161D3EAA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C8D3-DC9D-35B4-94EE-1CB88C5D7E5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D6F-632F-447F-9B4E-F77AD4D392A1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E99F-8580-1DDA-F774-6FA2FE419CC7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9BB2-AF1C-4A77-9E86-5D2EE59D97E1}" type="datetime1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9F21E-D627-D7BB-4691-1F6877C368AD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57E7-BC64-4437-840C-EBB2B6341FEE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2ABC3-42C2-544E-5CB8-34FE8AC83853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F149-9802-40FF-80F7-E11979F68CDF}" type="datetime1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3DFB-EA0C-C68A-83C2-135E537639A9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A0EC-019B-4842-A9B6-59F146C37E56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5AF94-E21D-1DB3-36A8-463656D3DA84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5417-6175-4F8F-A216-3F2678C23633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3D5FF-5404-DE3B-D30C-A79BD5FE8CCA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89796-69C8-432E-9E88-1F0ED9D632B9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630" y="4895000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sf.io/2eqv7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211064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2000" dirty="0"/>
              <a:t>Taylor Curley, PhD</a:t>
            </a:r>
            <a:br>
              <a:rPr sz="1800" dirty="0"/>
            </a:br>
            <a:r>
              <a:rPr sz="1400" b="0" dirty="0"/>
              <a:t>Air Force Research Laboratory</a:t>
            </a:r>
            <a:br>
              <a:rPr dirty="0"/>
            </a:br>
            <a:br>
              <a:rPr dirty="0"/>
            </a:br>
            <a:r>
              <a:rPr sz="1400" dirty="0"/>
              <a:t>taylor.curley@afrl.af.mil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886542"/>
              </p:ext>
            </p:extLst>
          </p:nvPr>
        </p:nvGraphicFramePr>
        <p:xfrm>
          <a:off x="2743200" y="3773042"/>
          <a:ext cx="3657600" cy="822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7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N</a:t>
                      </a:r>
                      <a:endParaRPr sz="12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M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SE (age)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200"/>
                        <a:t>Related Cues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20.24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200"/>
                        <a:t>Unrelated Cues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19.73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554" y="958977"/>
            <a:ext cx="7942125" cy="322554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Sample consisted of 85 college-aged students recruited from Georgia Tech’s research subject pool.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Random (blind) assignment to 2 between-subjects conditions:</a:t>
            </a:r>
          </a:p>
          <a:p>
            <a:pPr lvl="1"/>
            <a:r>
              <a:rPr b="1" i="1" dirty="0">
                <a:solidFill>
                  <a:srgbClr val="CC393F"/>
                </a:solidFill>
              </a:rPr>
              <a:t>Related Cues</a:t>
            </a:r>
          </a:p>
          <a:p>
            <a:pPr lvl="1"/>
            <a:r>
              <a:rPr b="1" i="1" dirty="0">
                <a:solidFill>
                  <a:srgbClr val="CC393F"/>
                </a:solidFill>
              </a:rPr>
              <a:t>Unrelated Cues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7EA93-673A-650C-3D7B-BB04182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Conditions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630" y="1261109"/>
            <a:ext cx="4789350" cy="3225545"/>
          </a:xfrm>
        </p:spPr>
        <p:txBody>
          <a:bodyPr anchor="t"/>
          <a:lstStyle/>
          <a:p>
            <a:pPr marL="0" lvl="0" indent="0">
              <a:buNone/>
            </a:pPr>
            <a:r>
              <a:rPr lang="en-US" dirty="0"/>
              <a:t>Individuals in the </a:t>
            </a:r>
            <a:r>
              <a:rPr lang="en-US" b="1" dirty="0">
                <a:solidFill>
                  <a:srgbClr val="CC393F"/>
                </a:solidFill>
              </a:rPr>
              <a:t>Unrelated Cues</a:t>
            </a:r>
            <a:r>
              <a:rPr lang="en-US" dirty="0">
                <a:solidFill>
                  <a:srgbClr val="CC393F"/>
                </a:solidFill>
              </a:rPr>
              <a:t> </a:t>
            </a:r>
            <a:r>
              <a:rPr lang="en-US" dirty="0"/>
              <a:t>condition studied lists of 40 completely </a:t>
            </a:r>
            <a:r>
              <a:rPr lang="en-US" i="1" dirty="0"/>
              <a:t>unrelated</a:t>
            </a:r>
            <a:r>
              <a:rPr lang="en-US" dirty="0"/>
              <a:t> cue-target word pairs.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Individuals in the </a:t>
            </a:r>
            <a:r>
              <a:rPr lang="en-US" b="1" dirty="0">
                <a:solidFill>
                  <a:srgbClr val="CC393F"/>
                </a:solidFill>
              </a:rPr>
              <a:t>Related Cues</a:t>
            </a:r>
            <a:r>
              <a:rPr lang="en-US" dirty="0">
                <a:solidFill>
                  <a:srgbClr val="CC393F"/>
                </a:solidFill>
              </a:rPr>
              <a:t> </a:t>
            </a:r>
            <a:r>
              <a:rPr lang="en-US" dirty="0"/>
              <a:t>condition studied 4 lists of 10 cue-target word pairs where the cue words were </a:t>
            </a:r>
            <a:r>
              <a:rPr lang="en-US" i="1" dirty="0"/>
              <a:t>categorically-related</a:t>
            </a:r>
            <a:r>
              <a:rPr lang="en-US" dirty="0"/>
              <a:t>, but unrelated to the target words.</a:t>
            </a:r>
          </a:p>
          <a:p>
            <a:pPr lvl="1"/>
            <a:r>
              <a:rPr lang="en-US" dirty="0"/>
              <a:t>Cue words were selected from 10 exemplars from 4 normative taxonomic categories (Van </a:t>
            </a:r>
            <a:r>
              <a:rPr lang="en-US" dirty="0" err="1"/>
              <a:t>Overschelde</a:t>
            </a:r>
            <a:r>
              <a:rPr lang="en-US" dirty="0"/>
              <a:t> et al., 2004).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7EA93-673A-650C-3D7B-BB04182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C14A51A-86BF-2792-C51B-5A052CC2C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121765"/>
              </p:ext>
            </p:extLst>
          </p:nvPr>
        </p:nvGraphicFramePr>
        <p:xfrm>
          <a:off x="5402580" y="2114550"/>
          <a:ext cx="3526970" cy="1371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3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b="1" dirty="0"/>
                        <a:t>Unrelated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b="1"/>
                        <a:t>Related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NEEDLE - QUESTION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/>
                        <a:t>RAIN - MIRAGE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OUTSIDE - LOST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SLEET - EAST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POST - FROWN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SNOW - PRECISE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PULL - CRISP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200" dirty="0"/>
                        <a:t>LIGHTNING - CIRCLE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692B1FB-6E67-7DE4-8DD9-B499AE8FBB72}"/>
              </a:ext>
            </a:extLst>
          </p:cNvPr>
          <p:cNvSpPr txBox="1"/>
          <p:nvPr/>
        </p:nvSpPr>
        <p:spPr>
          <a:xfrm>
            <a:off x="5326380" y="1706698"/>
            <a:ext cx="256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items:</a:t>
            </a:r>
          </a:p>
        </p:txBody>
      </p:sp>
    </p:spTree>
    <p:extLst>
      <p:ext uri="{BB962C8B-B14F-4D97-AF65-F5344CB8AC3E}">
        <p14:creationId xmlns:p14="http://schemas.microsoft.com/office/powerpoint/2010/main" val="110708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883920"/>
            <a:ext cx="4038600" cy="3767240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b="1" dirty="0">
                <a:solidFill>
                  <a:srgbClr val="CC393F"/>
                </a:solidFill>
              </a:rPr>
              <a:t>Study</a:t>
            </a:r>
          </a:p>
          <a:p>
            <a:pPr lvl="1"/>
            <a:r>
              <a:rPr dirty="0"/>
              <a:t>40 cue-target word pairs x 2.</a:t>
            </a:r>
          </a:p>
          <a:p>
            <a:pPr lvl="1"/>
            <a:r>
              <a:rPr dirty="0"/>
              <a:t>Presented in random order.</a:t>
            </a:r>
            <a:endParaRPr lang="en-US" dirty="0"/>
          </a:p>
          <a:p>
            <a:pPr lvl="1"/>
            <a:endParaRPr dirty="0"/>
          </a:p>
          <a:p>
            <a:pPr marL="0" lvl="0" indent="0">
              <a:buNone/>
            </a:pPr>
            <a:r>
              <a:rPr b="1" dirty="0">
                <a:solidFill>
                  <a:srgbClr val="CC393F"/>
                </a:solidFill>
              </a:rPr>
              <a:t>Cued Recall</a:t>
            </a:r>
          </a:p>
          <a:p>
            <a:pPr lvl="1"/>
            <a:r>
              <a:rPr dirty="0"/>
              <a:t>Cued recall attempt + R/K/N + FOK (0-100)</a:t>
            </a:r>
          </a:p>
          <a:p>
            <a:pPr lvl="1"/>
            <a:r>
              <a:rPr i="1" dirty="0"/>
              <a:t>Related Cues</a:t>
            </a:r>
            <a:r>
              <a:rPr dirty="0"/>
              <a:t>: 4 blocks of 10 trials where cue words are from same category.</a:t>
            </a:r>
          </a:p>
          <a:p>
            <a:pPr lvl="1"/>
            <a:r>
              <a:rPr i="1" dirty="0"/>
              <a:t>Unrelated Cues</a:t>
            </a:r>
            <a:r>
              <a:rPr dirty="0"/>
              <a:t>: 40 trials in random order.</a:t>
            </a:r>
            <a:endParaRPr lang="en-US" dirty="0"/>
          </a:p>
          <a:p>
            <a:pPr lvl="1"/>
            <a:endParaRPr dirty="0"/>
          </a:p>
          <a:p>
            <a:pPr marL="0" lvl="0" indent="0">
              <a:buNone/>
            </a:pPr>
            <a:r>
              <a:rPr b="1" dirty="0">
                <a:solidFill>
                  <a:srgbClr val="CC393F"/>
                </a:solidFill>
              </a:rPr>
              <a:t>Recognition</a:t>
            </a:r>
          </a:p>
          <a:p>
            <a:pPr lvl="1"/>
            <a:r>
              <a:rPr dirty="0"/>
              <a:t>4AFC attempt + RCJ (0-100)</a:t>
            </a:r>
          </a:p>
          <a:p>
            <a:pPr lvl="1"/>
            <a:r>
              <a:rPr dirty="0"/>
              <a:t>40 trials in random order.</a:t>
            </a:r>
          </a:p>
        </p:txBody>
      </p:sp>
      <p:pic>
        <p:nvPicPr>
          <p:cNvPr id="4" name="Picture 1" descr="./img/procedure.png"/>
          <p:cNvPicPr>
            <a:picLocks noGrp="1" noChangeAspect="1"/>
          </p:cNvPicPr>
          <p:nvPr/>
        </p:nvPicPr>
        <p:blipFill rotWithShape="1">
          <a:blip r:embed="rId3"/>
          <a:srcRect b="65586"/>
          <a:stretch/>
        </p:blipFill>
        <p:spPr bwMode="auto">
          <a:xfrm>
            <a:off x="4381501" y="883920"/>
            <a:ext cx="4663440" cy="11355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71815-6DDF-3AB6-D38C-A0678274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1" descr="./img/procedure.png">
            <a:extLst>
              <a:ext uri="{FF2B5EF4-FFF2-40B4-BE49-F238E27FC236}">
                <a16:creationId xmlns:a16="http://schemas.microsoft.com/office/drawing/2014/main" id="{DB5DDADC-2603-C44F-ACC0-E80B299FD39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34413" b="33649"/>
          <a:stretch/>
        </p:blipFill>
        <p:spPr bwMode="auto">
          <a:xfrm>
            <a:off x="4381501" y="2240631"/>
            <a:ext cx="4663440" cy="1053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1" descr="./img/procedure.png">
            <a:extLst>
              <a:ext uri="{FF2B5EF4-FFF2-40B4-BE49-F238E27FC236}">
                <a16:creationId xmlns:a16="http://schemas.microsoft.com/office/drawing/2014/main" id="{BCB121CF-1F92-38B8-419A-C1225AEC07B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-2042" t="65748" r="2042" b="2314"/>
          <a:stretch/>
        </p:blipFill>
        <p:spPr bwMode="auto">
          <a:xfrm>
            <a:off x="4316732" y="3589722"/>
            <a:ext cx="4663440" cy="1053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5A5D4-FAD5-ABEE-9A66-0DB61266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Both </a:t>
            </a:r>
            <a:r>
              <a:rPr dirty="0"/>
              <a:t>conditions had similar overall levels of cued recall accuracy.</a:t>
            </a:r>
          </a:p>
          <a:p>
            <a:pPr lvl="1"/>
            <a:r>
              <a:rPr i="1" dirty="0"/>
              <a:t>t</a:t>
            </a:r>
            <a:r>
              <a:rPr dirty="0"/>
              <a:t>(73.8) = 0.34, </a:t>
            </a:r>
            <a:r>
              <a:rPr i="1" dirty="0"/>
              <a:t>p</a:t>
            </a:r>
            <a:r>
              <a:rPr dirty="0"/>
              <a:t> = 0.73, </a:t>
            </a:r>
            <a:r>
              <a:rPr i="1" dirty="0"/>
              <a:t>d</a:t>
            </a:r>
            <a:r>
              <a:rPr dirty="0"/>
              <a:t> = 0.09</a:t>
            </a:r>
            <a:endParaRPr lang="en-US" dirty="0"/>
          </a:p>
          <a:p>
            <a:pPr lvl="1"/>
            <a:endParaRPr dirty="0"/>
          </a:p>
          <a:p>
            <a:pPr marL="0" lvl="0" indent="0">
              <a:buNone/>
            </a:pPr>
            <a:r>
              <a:rPr lang="en-US" dirty="0"/>
              <a:t>Both </a:t>
            </a:r>
            <a:r>
              <a:rPr dirty="0"/>
              <a:t>conditions also had similar 4AFC accuracy.</a:t>
            </a:r>
          </a:p>
          <a:p>
            <a:pPr lvl="1"/>
            <a:r>
              <a:rPr i="1" dirty="0"/>
              <a:t>t</a:t>
            </a:r>
            <a:r>
              <a:rPr dirty="0"/>
              <a:t>(71.3) = 0.48, </a:t>
            </a:r>
            <a:r>
              <a:rPr i="1" dirty="0"/>
              <a:t>p</a:t>
            </a:r>
            <a:r>
              <a:rPr dirty="0"/>
              <a:t> = 0.64, </a:t>
            </a:r>
            <a:r>
              <a:rPr i="1" dirty="0"/>
              <a:t>d</a:t>
            </a:r>
            <a:r>
              <a:rPr dirty="0"/>
              <a:t> = 0.11</a:t>
            </a:r>
          </a:p>
        </p:txBody>
      </p:sp>
      <p:pic>
        <p:nvPicPr>
          <p:cNvPr id="4" name="Picture 1" descr="./img/recall_recog_mean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56315" y="960120"/>
            <a:ext cx="4349122" cy="3619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70660-BF52-1748-3C91-5E321A5F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Recall Across Trials</a:t>
            </a:r>
          </a:p>
        </p:txBody>
      </p:sp>
      <p:pic>
        <p:nvPicPr>
          <p:cNvPr id="3" name="Picture 1" descr="./img/recall_lin_loes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47575" y="944880"/>
            <a:ext cx="5267022" cy="375979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630" y="1193072"/>
            <a:ext cx="3262369" cy="316077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Cued recall accuracy decreases across trials (within blocks), but only for those in the </a:t>
            </a:r>
            <a:r>
              <a:rPr b="1" dirty="0"/>
              <a:t>Related Cues</a:t>
            </a:r>
            <a:r>
              <a:rPr dirty="0"/>
              <a:t> condition.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CB35A-E469-9027-C3F8-5A8B1134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4AFC Across Recall Trials</a:t>
            </a:r>
          </a:p>
        </p:txBody>
      </p:sp>
      <p:pic>
        <p:nvPicPr>
          <p:cNvPr id="3" name="Picture 1" descr="./img/recog_trial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600" y="1028700"/>
            <a:ext cx="3830320" cy="38303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100" y="1123951"/>
            <a:ext cx="3779520" cy="322554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Interestingly, recognition performance shows similar decreases in the Related Cues condition when 4AFC accuracy is back-sorted to align with recall trials.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AAF2-5058-32D3-D55A-6C5515C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FOKs by Recall Outcome</a:t>
            </a:r>
          </a:p>
        </p:txBody>
      </p:sp>
      <p:pic>
        <p:nvPicPr>
          <p:cNvPr id="3" name="Picture 1" descr="./img/fok_means_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65960" y="979386"/>
            <a:ext cx="5212080" cy="29830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4046220"/>
            <a:ext cx="9144000" cy="379476"/>
          </a:xfrm>
        </p:spPr>
        <p:txBody>
          <a:bodyPr/>
          <a:lstStyle/>
          <a:p>
            <a:pPr marL="0" lvl="0" indent="0" algn="ctr">
              <a:buNone/>
            </a:pPr>
            <a:r>
              <a:rPr dirty="0"/>
              <a:t>No differences in FOK judgment magnitude between conditions.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ABB59-8D0B-6592-A269-A79C6A7A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555" y="1200151"/>
            <a:ext cx="2705100" cy="322554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FOKs decrease across trials (within blocks), but only for participants in the </a:t>
            </a:r>
            <a:r>
              <a:rPr b="1" dirty="0"/>
              <a:t>Related Cues</a:t>
            </a:r>
            <a:r>
              <a:rPr dirty="0"/>
              <a:t> condition.</a:t>
            </a:r>
          </a:p>
        </p:txBody>
      </p:sp>
      <p:pic>
        <p:nvPicPr>
          <p:cNvPr id="4" name="Picture 1" descr="./img/fok_trial_3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81400" y="941071"/>
            <a:ext cx="55626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34DFA-01C3-CD56-23D3-FC556304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 x 4AFC Gammas</a:t>
            </a:r>
          </a:p>
        </p:txBody>
      </p:sp>
      <p:pic>
        <p:nvPicPr>
          <p:cNvPr id="3" name="Picture 1" descr="./img/fok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11037" y="929352"/>
            <a:ext cx="4521926" cy="32847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4099560"/>
            <a:ext cx="9144000" cy="409956"/>
          </a:xfrm>
        </p:spPr>
        <p:txBody>
          <a:bodyPr/>
          <a:lstStyle/>
          <a:p>
            <a:pPr marL="0" lvl="0" indent="0" algn="ctr">
              <a:buNone/>
            </a:pPr>
            <a:r>
              <a:rPr dirty="0"/>
              <a:t>FOKs share a weak relationship with recognition outcomes in both conditions.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21635-2B8A-CF0A-60BA-AADA490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I would like to thank several people, including:</a:t>
            </a:r>
          </a:p>
          <a:p>
            <a:pPr lvl="1"/>
            <a:r>
              <a:rPr dirty="0"/>
              <a:t>Chris Hertzog (Georgia Tech)</a:t>
            </a:r>
          </a:p>
          <a:p>
            <a:pPr lvl="1"/>
            <a:r>
              <a:rPr dirty="0"/>
              <a:t>Emily Lustig (Georgia Tech)</a:t>
            </a:r>
          </a:p>
          <a:p>
            <a:pPr lvl="1"/>
            <a:r>
              <a:rPr dirty="0" err="1"/>
              <a:t>MacKenzie</a:t>
            </a:r>
            <a:r>
              <a:rPr dirty="0"/>
              <a:t> Hughes (Georgia Tech)</a:t>
            </a:r>
          </a:p>
          <a:p>
            <a:pPr lvl="1"/>
            <a:r>
              <a:rPr dirty="0"/>
              <a:t>Rick Thomas (Georgia Tech)</a:t>
            </a:r>
          </a:p>
          <a:p>
            <a:pPr lvl="1"/>
            <a:r>
              <a:rPr dirty="0"/>
              <a:t>John </a:t>
            </a:r>
            <a:r>
              <a:rPr dirty="0" err="1"/>
              <a:t>Dunlosky</a:t>
            </a:r>
            <a:r>
              <a:rPr dirty="0"/>
              <a:t> (Kent State)</a:t>
            </a:r>
          </a:p>
          <a:p>
            <a:pPr lvl="1"/>
            <a:r>
              <a:rPr dirty="0"/>
              <a:t>Paul </a:t>
            </a:r>
            <a:r>
              <a:rPr dirty="0" err="1"/>
              <a:t>Verhaeghen</a:t>
            </a:r>
            <a:r>
              <a:rPr dirty="0"/>
              <a:t> (Georgia Tech)</a:t>
            </a:r>
          </a:p>
          <a:p>
            <a:pPr lvl="1"/>
            <a:r>
              <a:rPr dirty="0"/>
              <a:t>Dobromir </a:t>
            </a:r>
            <a:r>
              <a:rPr dirty="0" err="1"/>
              <a:t>Rahnev</a:t>
            </a:r>
            <a:r>
              <a:rPr dirty="0"/>
              <a:t> (Georgia Tech)</a:t>
            </a:r>
          </a:p>
          <a:p>
            <a:pPr lvl="1"/>
            <a:r>
              <a:rPr dirty="0"/>
              <a:t>Megan B. Morris (AFRL)</a:t>
            </a:r>
          </a:p>
          <a:p>
            <a:pPr lvl="1"/>
            <a:r>
              <a:rPr dirty="0"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t"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Technical notes:</a:t>
            </a:r>
          </a:p>
          <a:p>
            <a:pPr lvl="1"/>
            <a:r>
              <a:rPr dirty="0"/>
              <a:t>This project was part of a dissertation project at the Georgia Institute of Technology and funded in part by a Ruth L. </a:t>
            </a:r>
            <a:r>
              <a:rPr dirty="0" err="1"/>
              <a:t>Kirschstein</a:t>
            </a:r>
            <a:r>
              <a:rPr dirty="0"/>
              <a:t>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 dirty="0"/>
              <a:t>All code and figures were run using Julia and R, and this presentation was compiled using </a:t>
            </a:r>
            <a:r>
              <a:rPr dirty="0">
                <a:hlinkClick r:id="rId3"/>
              </a:rPr>
              <a:t>Quarto</a:t>
            </a:r>
            <a:r>
              <a:rPr dirty="0"/>
              <a:t>.</a:t>
            </a:r>
          </a:p>
          <a:p>
            <a:pPr lvl="1"/>
            <a:r>
              <a:rPr dirty="0"/>
              <a:t>Most analyses can be found on OSF: </a:t>
            </a:r>
            <a:r>
              <a:rPr dirty="0">
                <a:hlinkClick r:id="rId4"/>
              </a:rPr>
              <a:t>osf.io/2eqv7</a:t>
            </a:r>
            <a:r>
              <a:rPr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3E3E4-3E99-53B5-B130-074B6B2A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R/K/N Rates by Condition</a:t>
            </a:r>
          </a:p>
        </p:txBody>
      </p:sp>
      <p:pic>
        <p:nvPicPr>
          <p:cNvPr id="3" name="Picture 1" descr="./img/rkn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756092" y="1031255"/>
            <a:ext cx="4618288" cy="36975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059420"/>
            <a:ext cx="3192780" cy="322554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Participants in both conditions gave similar numbers of R/K/N judgments, but with different effects (next slide).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B9B2D-70C2-13E5-5470-D429F4AA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R/K/N Rates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299460" cy="322554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During OI, self-reported recollection and familiarity decrease while states of not know</a:t>
            </a:r>
            <a:r>
              <a:rPr lang="en-US" dirty="0"/>
              <a:t>ing</a:t>
            </a:r>
            <a:r>
              <a:rPr dirty="0"/>
              <a:t> increase.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In the control condition, “Remember” rates increase, “No Memory” rates decrease, and “Know” rates do not change.</a:t>
            </a:r>
          </a:p>
        </p:txBody>
      </p:sp>
      <p:pic>
        <p:nvPicPr>
          <p:cNvPr id="4" name="Picture 1" descr="./img/rkn_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09060" y="955040"/>
            <a:ext cx="5205984" cy="34706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8B288-E411-2154-DE88-F18FBC8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383C8-1A88-2837-0C24-9B588ACA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060"/>
            <a:ext cx="8229600" cy="38328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sz="1800" dirty="0"/>
              <a:t>Evidence for a retrieval-suppression account of OI is mixed. </a:t>
            </a:r>
            <a:endParaRPr lang="en-US" sz="1800" dirty="0"/>
          </a:p>
          <a:p>
            <a:pPr lvl="1"/>
            <a:r>
              <a:rPr sz="1600" dirty="0"/>
              <a:t>On the one hand, cued recall decreases while “No Memory” judgments increase during OI, consistent with this account. </a:t>
            </a:r>
            <a:endParaRPr lang="en-US" sz="1600" dirty="0"/>
          </a:p>
          <a:p>
            <a:pPr lvl="1"/>
            <a:r>
              <a:rPr sz="1600" dirty="0"/>
              <a:t>On the other, FOKs change only in magnitude and not accuracy during OI, consistent with a semantic competition Account.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sz="1800" dirty="0"/>
              <a:t>Interestingly, effects of OI during cued recall carried over to recognition performance.</a:t>
            </a:r>
            <a:endParaRPr lang="en-US" sz="1800" dirty="0"/>
          </a:p>
          <a:p>
            <a:pPr lvl="1"/>
            <a:r>
              <a:rPr sz="1600" dirty="0"/>
              <a:t>4AFC accuracy decreases across blocked recall trials.</a:t>
            </a:r>
            <a:endParaRPr lang="en-US" sz="1600" dirty="0"/>
          </a:p>
          <a:p>
            <a:pPr marL="0" lvl="0" indent="0">
              <a:buNone/>
            </a:pPr>
            <a:endParaRPr sz="1800" dirty="0"/>
          </a:p>
          <a:p>
            <a:pPr marL="0" lvl="0" indent="0">
              <a:buNone/>
            </a:pPr>
            <a:r>
              <a:rPr sz="1800" dirty="0"/>
              <a:t>Feelings-of-knowing show sensitivity to the degree of interference during recall. </a:t>
            </a:r>
            <a:endParaRPr lang="en-US" sz="1800" dirty="0"/>
          </a:p>
          <a:p>
            <a:pPr lvl="1"/>
            <a:r>
              <a:rPr sz="1600" dirty="0"/>
              <a:t>FOKs decrease in magnitude across trials during OI, even when examining only unrecalled items. </a:t>
            </a:r>
            <a:endParaRPr lang="en-US" sz="1600" dirty="0"/>
          </a:p>
          <a:p>
            <a:pPr lvl="1"/>
            <a:r>
              <a:rPr sz="1600" dirty="0"/>
              <a:t>No commensurate changes in FOK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758F0-055A-3517-8BB9-08A7C128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18509"/>
          </a:xfrm>
        </p:spPr>
        <p:txBody>
          <a:bodyPr anchor="t"/>
          <a:lstStyle/>
          <a:p>
            <a:pPr marL="0" lvl="0" indent="0">
              <a:buNone/>
            </a:pPr>
            <a:r>
              <a:rPr sz="1800" dirty="0"/>
              <a:t>Correspondence between OI during recall and subsequent 4AFC performance was unexpected. </a:t>
            </a:r>
            <a:endParaRPr lang="en-US" sz="1800" dirty="0"/>
          </a:p>
          <a:p>
            <a:pPr lvl="1"/>
            <a:r>
              <a:rPr sz="1600" dirty="0"/>
              <a:t>Future experiments will need to control OI during recall, but not recognition, to examine sensitivity of FOKs.</a:t>
            </a:r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Higher baseline cued-recall accuracy may be needed to fully examine OI effects.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Nevertheless, metamemory judgments are useful for examining + validating mechanistic accounts of episodic memory phenomena.</a:t>
            </a:r>
            <a:endParaRPr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3FE69-8EB3-DF9E-851F-E6CC234F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106931"/>
            <a:ext cx="4038600" cy="3225545"/>
          </a:xfrm>
        </p:spPr>
        <p:txBody>
          <a:bodyPr anchor="t">
            <a:normAutofit/>
          </a:bodyPr>
          <a:lstStyle/>
          <a:p>
            <a:pPr lvl="0"/>
            <a:r>
              <a:rPr sz="1100" dirty="0"/>
              <a:t>Anderson, M. C., &amp; Neely, J. H. (1996). Interference and inhibition in memory retrieval. In E. L. Bjork &amp; R. A. Bjork (Eds.), </a:t>
            </a:r>
            <a:r>
              <a:rPr sz="1100" i="1" dirty="0"/>
              <a:t>Memory</a:t>
            </a:r>
            <a:r>
              <a:rPr sz="1100" dirty="0"/>
              <a:t> (pp. 237–313). Elsevier.</a:t>
            </a:r>
          </a:p>
          <a:p>
            <a:pPr lvl="0"/>
            <a:r>
              <a:rPr sz="1100" dirty="0"/>
              <a:t>Diaz, M., &amp; Benjamin, A. S. (2011). The effects of proactive interference (PI) and release from PI on judgments of learning. </a:t>
            </a:r>
            <a:r>
              <a:rPr sz="1100" i="1" dirty="0"/>
              <a:t>Memory &amp; Cognition, 39</a:t>
            </a:r>
            <a:r>
              <a:rPr sz="1100" dirty="0"/>
              <a:t>(2), 196–203.</a:t>
            </a:r>
          </a:p>
          <a:p>
            <a:pPr lvl="0"/>
            <a:r>
              <a:rPr sz="1100" dirty="0"/>
              <a:t>Eakin, D. K. (2005). Illusions of knowing: Metamemory and memory under conditions of retroactive interference. </a:t>
            </a:r>
            <a:r>
              <a:rPr sz="1100" i="1" dirty="0"/>
              <a:t>Journal of Memory and Language, 52</a:t>
            </a:r>
            <a:r>
              <a:rPr sz="1100" dirty="0"/>
              <a:t>(4), 526–534.</a:t>
            </a:r>
          </a:p>
          <a:p>
            <a:pPr lvl="0"/>
            <a:r>
              <a:rPr sz="1100" dirty="0"/>
              <a:t>Eakin, D. K., &amp; Hertzog, C. (2012). Age invariance in feeling of knowing during implicit interference effects. </a:t>
            </a:r>
            <a:r>
              <a:rPr sz="1100" i="1" dirty="0"/>
              <a:t>Journals of Gerontology Series B: Psychological Sciences and Social Sciences, 67</a:t>
            </a:r>
            <a:r>
              <a:rPr sz="1100" dirty="0"/>
              <a:t>(5), 555–562.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F549-D387-91E1-DB55-A140E540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AEC406-7383-B0FF-808F-6A26C2C92206}"/>
              </a:ext>
            </a:extLst>
          </p:cNvPr>
          <p:cNvSpPr txBox="1">
            <a:spLocks/>
          </p:cNvSpPr>
          <p:nvPr/>
        </p:nvSpPr>
        <p:spPr>
          <a:xfrm>
            <a:off x="4495800" y="2106931"/>
            <a:ext cx="4038600" cy="3225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Nelson, D. L., McKinney, V. M., Gee, N. R., &amp; </a:t>
            </a:r>
            <a:r>
              <a:rPr lang="en-US" sz="1100" dirty="0" err="1"/>
              <a:t>Janczura</a:t>
            </a:r>
            <a:r>
              <a:rPr lang="en-US" sz="1100" dirty="0"/>
              <a:t>, G. A. (1998). Interpreting the influence of implicitly activated memories on recall and recognition. </a:t>
            </a:r>
            <a:r>
              <a:rPr lang="en-US" sz="1100" i="1" dirty="0"/>
              <a:t>Psychological Review, 105</a:t>
            </a:r>
            <a:r>
              <a:rPr lang="en-US" sz="1100" dirty="0"/>
              <a:t>(2), 299–324.</a:t>
            </a:r>
          </a:p>
          <a:p>
            <a:r>
              <a:rPr lang="en-US" sz="1100" dirty="0"/>
              <a:t>Postman, L., Stark, K., &amp; Fraser, J. (1968). Temporal changes in interference. </a:t>
            </a:r>
            <a:r>
              <a:rPr lang="en-US" sz="1100" i="1" dirty="0"/>
              <a:t>Journal of Verbal Learning and Verbal Behavior, 7</a:t>
            </a:r>
            <a:r>
              <a:rPr lang="en-US" sz="1100" dirty="0"/>
              <a:t>(3), 672–694.</a:t>
            </a:r>
          </a:p>
          <a:p>
            <a:r>
              <a:rPr lang="en-US" sz="1100" dirty="0"/>
              <a:t>Tulving, E., &amp; Watkins, M. J. (1974). On negative transfer: Effects of testing one list on the recall of another. </a:t>
            </a:r>
            <a:r>
              <a:rPr lang="en-US" sz="1100" i="1" dirty="0"/>
              <a:t>Journal of Verbal Learning and Verbal Behavior</a:t>
            </a:r>
            <a:r>
              <a:rPr lang="en-US" sz="1100" dirty="0"/>
              <a:t>, </a:t>
            </a:r>
            <a:r>
              <a:rPr lang="en-US" sz="1100" i="1" dirty="0"/>
              <a:t>13</a:t>
            </a:r>
            <a:r>
              <a:rPr lang="en-US" sz="1100" dirty="0"/>
              <a:t>(2), 181-193.</a:t>
            </a:r>
          </a:p>
          <a:p>
            <a:r>
              <a:rPr lang="en-US" sz="1100" dirty="0"/>
              <a:t>Wilson, J. H., Kellen, D., &amp; Criss, A. H. (2020). Mechanisms of output interference in cued recall. </a:t>
            </a:r>
            <a:r>
              <a:rPr lang="en-US" sz="1100" i="1" dirty="0"/>
              <a:t>Memory &amp; Cognition, 48</a:t>
            </a:r>
            <a:r>
              <a:rPr lang="en-US" sz="1100" dirty="0"/>
              <a:t>(1), 51–68.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30C0E0-A92B-589E-61A1-FA2DF2CA537F}"/>
              </a:ext>
            </a:extLst>
          </p:cNvPr>
          <p:cNvSpPr txBox="1">
            <a:spLocks/>
          </p:cNvSpPr>
          <p:nvPr/>
        </p:nvSpPr>
        <p:spPr>
          <a:xfrm>
            <a:off x="0" y="1722119"/>
            <a:ext cx="8686800" cy="42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References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943C0-F1F0-4620-DA88-CE7B6E3A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01333"/>
            <a:ext cx="9144000" cy="462676"/>
          </a:xfrm>
        </p:spPr>
        <p:txBody>
          <a:bodyPr/>
          <a:lstStyle/>
          <a:p>
            <a:pPr marL="0" lvl="0" indent="0" algn="ctr">
              <a:buNone/>
            </a:pPr>
            <a:r>
              <a:rPr dirty="0"/>
              <a:t>No differences in FOK judgment magnitude between conditions.</a:t>
            </a:r>
          </a:p>
        </p:txBody>
      </p:sp>
      <p:pic>
        <p:nvPicPr>
          <p:cNvPr id="4" name="Picture 1" descr="./img/fok_means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32660" y="910829"/>
            <a:ext cx="4678680" cy="31191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3B0BF-FD0E-D805-007F-32ACE693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RCJ x 4AFC Gammas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119895"/>
            <a:ext cx="9144000" cy="417576"/>
          </a:xfrm>
        </p:spPr>
        <p:txBody>
          <a:bodyPr/>
          <a:lstStyle/>
          <a:p>
            <a:pPr marL="0" lvl="0" indent="0" algn="ctr">
              <a:buNone/>
            </a:pPr>
            <a:r>
              <a:rPr dirty="0"/>
              <a:t>RCJs are moderately predictive of performance during 4AFC.</a:t>
            </a:r>
          </a:p>
        </p:txBody>
      </p:sp>
      <p:pic>
        <p:nvPicPr>
          <p:cNvPr id="4" name="Picture 1" descr="./img/cj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0180" y="988075"/>
            <a:ext cx="6263640" cy="3131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8B2B6-3005-B0F9-EE93-6D170511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13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 x RCJ Gammas</a:t>
            </a:r>
          </a:p>
        </p:txBody>
      </p:sp>
      <p:pic>
        <p:nvPicPr>
          <p:cNvPr id="3" name="Picture 1" descr="./img/fok_cj_gamma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7360" y="944880"/>
            <a:ext cx="5669280" cy="28346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741420"/>
            <a:ext cx="7559040" cy="6842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Judgments made about recognition after a recall attempt share little relationship with confidence judgments given after recognition.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658FA-DCCE-29FC-74B4-6DD9A64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706627"/>
            <a:ext cx="9144000" cy="102155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DFD3D-DB81-FAFF-03D8-4FD597E0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518CC-FA99-9CA3-E298-59F69CA8412F}"/>
              </a:ext>
            </a:extLst>
          </p:cNvPr>
          <p:cNvSpPr txBox="1"/>
          <p:nvPr/>
        </p:nvSpPr>
        <p:spPr>
          <a:xfrm>
            <a:off x="1609969" y="2876061"/>
            <a:ext cx="6181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3C7F"/>
                </a:solidFill>
              </a:rPr>
              <a:t>Two questions:</a:t>
            </a:r>
          </a:p>
          <a:p>
            <a:pPr algn="ctr"/>
            <a:endParaRPr lang="en-US" dirty="0">
              <a:solidFill>
                <a:srgbClr val="163C7F"/>
              </a:solidFill>
            </a:endParaRPr>
          </a:p>
          <a:p>
            <a:pPr marL="342900" indent="-342900">
              <a:buAutoNum type="arabicParenR"/>
            </a:pPr>
            <a:r>
              <a:rPr lang="en-US" i="1" dirty="0">
                <a:solidFill>
                  <a:srgbClr val="163C7F"/>
                </a:solidFill>
              </a:rPr>
              <a:t>What are the mechanisms that underlie output interference?</a:t>
            </a:r>
          </a:p>
          <a:p>
            <a:pPr marL="342900" indent="-342900">
              <a:buAutoNum type="arabicParenR"/>
            </a:pPr>
            <a:r>
              <a:rPr lang="en-US" i="1" dirty="0">
                <a:solidFill>
                  <a:srgbClr val="163C7F"/>
                </a:solidFill>
              </a:rPr>
              <a:t>What can metamemory judgments tell us about potential mechanisms of memory retrieval and interference?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Within-bin FOK x 4AFC Gammas</a:t>
            </a:r>
          </a:p>
        </p:txBody>
      </p:sp>
      <p:pic>
        <p:nvPicPr>
          <p:cNvPr id="3" name="Picture 1" descr="./img/part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796E9-2F65-57E7-8615-8D08714B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Part-set FOK x 4AFC Gammas</a:t>
            </a:r>
          </a:p>
        </p:txBody>
      </p:sp>
      <p:pic>
        <p:nvPicPr>
          <p:cNvPr id="3" name="Picture 1" descr="./img/part_gamma_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6600" y="1193800"/>
            <a:ext cx="51435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EBEE-C30D-3751-CCBE-8B19F80C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Mechanisms of 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1800" dirty="0"/>
              <a:t>Most accounts of interference implicate the roles of </a:t>
            </a:r>
            <a:r>
              <a:rPr sz="1800" i="1" dirty="0"/>
              <a:t>spreading activation</a:t>
            </a:r>
            <a:r>
              <a:rPr sz="1800" dirty="0"/>
              <a:t> and </a:t>
            </a:r>
            <a:r>
              <a:rPr sz="1800" i="1" dirty="0"/>
              <a:t>competition</a:t>
            </a:r>
            <a:r>
              <a:rPr sz="1800" dirty="0"/>
              <a:t>.</a:t>
            </a:r>
            <a:endParaRPr lang="en-US" sz="1800" dirty="0"/>
          </a:p>
          <a:p>
            <a:pPr lvl="1"/>
            <a:r>
              <a:rPr lang="en-US" sz="1600" dirty="0"/>
              <a:t>E.g., Nelson et al. (1998)</a:t>
            </a:r>
          </a:p>
          <a:p>
            <a:pPr marL="342900" lvl="1" indent="0">
              <a:buNone/>
            </a:pPr>
            <a:endParaRPr lang="en-US" sz="1800" i="1" dirty="0"/>
          </a:p>
          <a:p>
            <a:pPr marL="0" lvl="0" indent="0">
              <a:buNone/>
            </a:pPr>
            <a:r>
              <a:rPr sz="1800" dirty="0"/>
              <a:t>OI, however, seems to result from the act of retrieval itself</a:t>
            </a:r>
            <a:r>
              <a:rPr lang="en-US" sz="1800" dirty="0"/>
              <a:t>.</a:t>
            </a: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For example, Ander</a:t>
            </a:r>
            <a:r>
              <a:rPr lang="en-US" sz="1600" dirty="0">
                <a:solidFill>
                  <a:srgbClr val="000000"/>
                </a:solidFill>
                <a:latin typeface="NimbusRomNo9L-Regu"/>
              </a:rPr>
              <a:t>son and Neely (1996, p. 270) observe that OI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 “violate[s] the widely held idea... that interference is initiated by competition for a shared retrieval cue“.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8894E-AE03-6860-6E78-93E1D73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Memory 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94849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sz="1800" dirty="0"/>
              <a:t>Long-term memory retrieval is often affected by competing information.</a:t>
            </a:r>
          </a:p>
          <a:p>
            <a:pPr lvl="1"/>
            <a:r>
              <a:rPr sz="1600" dirty="0"/>
              <a:t>Commonly called </a:t>
            </a:r>
            <a:r>
              <a:rPr sz="1600" b="1" dirty="0">
                <a:solidFill>
                  <a:srgbClr val="CC393F"/>
                </a:solidFill>
              </a:rPr>
              <a:t>memory interference</a:t>
            </a:r>
            <a:r>
              <a:rPr sz="1600" dirty="0"/>
              <a:t>.</a:t>
            </a:r>
            <a:endParaRPr lang="en-US" sz="1600" dirty="0"/>
          </a:p>
          <a:p>
            <a:pPr lvl="1"/>
            <a:endParaRPr sz="1600" dirty="0"/>
          </a:p>
          <a:p>
            <a:pPr marL="0" lvl="0" indent="0">
              <a:buNone/>
            </a:pPr>
            <a:r>
              <a:rPr sz="1800" dirty="0"/>
              <a:t>Most interference effects show increases in errors in which people recall the wrong item</a:t>
            </a:r>
            <a:r>
              <a:rPr lang="en-US" sz="1800" dirty="0"/>
              <a:t>, or </a:t>
            </a:r>
            <a:r>
              <a:rPr sz="1800" dirty="0"/>
              <a:t>errors of </a:t>
            </a:r>
            <a:r>
              <a:rPr sz="1800" b="1" dirty="0">
                <a:solidFill>
                  <a:srgbClr val="CC393F"/>
                </a:solidFill>
              </a:rPr>
              <a:t>commission</a:t>
            </a:r>
            <a:r>
              <a:rPr sz="1600" dirty="0"/>
              <a:t>.</a:t>
            </a:r>
          </a:p>
          <a:p>
            <a:pPr lvl="1"/>
            <a:r>
              <a:rPr sz="1600" dirty="0"/>
              <a:t>e.g., </a:t>
            </a:r>
            <a:r>
              <a:rPr lang="en-US" sz="1600" dirty="0"/>
              <a:t>Tulving &amp; Watkins (1974)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sz="1800" dirty="0"/>
              <a:t>One implication is that memory interference states stem from similar operations; however, some interference states are different than others.</a:t>
            </a:r>
            <a:endParaRPr lang="en-US" sz="1800" dirty="0"/>
          </a:p>
          <a:p>
            <a:pPr lvl="1"/>
            <a:r>
              <a:rPr lang="en-US" sz="1600" dirty="0"/>
              <a:t>e.g., </a:t>
            </a:r>
            <a:r>
              <a:rPr lang="en-US" sz="1600" b="1" dirty="0">
                <a:solidFill>
                  <a:srgbClr val="CC393F"/>
                </a:solidFill>
              </a:rPr>
              <a:t>output interference</a:t>
            </a:r>
            <a:r>
              <a:rPr lang="en-US" sz="1600" dirty="0"/>
              <a:t>.</a:t>
            </a:r>
            <a:endParaRPr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7684C-3132-4E58-2E0A-864DABFB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Output Interference</a:t>
            </a:r>
          </a:p>
        </p:txBody>
      </p:sp>
      <p:pic>
        <p:nvPicPr>
          <p:cNvPr id="3" name="Picture 1" descr="./img/criss_fig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7652" y="1406769"/>
            <a:ext cx="4917424" cy="28916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4072" y="1272540"/>
            <a:ext cx="3593537" cy="339324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Output interference (OI)</a:t>
            </a:r>
            <a:r>
              <a:rPr dirty="0"/>
              <a:t> is a gradual decline in </a:t>
            </a:r>
            <a:r>
              <a:rPr b="1" dirty="0">
                <a:solidFill>
                  <a:srgbClr val="00B050"/>
                </a:solidFill>
              </a:rPr>
              <a:t>memory accuracy</a:t>
            </a:r>
            <a:r>
              <a:rPr dirty="0"/>
              <a:t> as a function of an item’s position in a testing sequence.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Errors of </a:t>
            </a:r>
            <a:r>
              <a:rPr b="1" dirty="0">
                <a:solidFill>
                  <a:srgbClr val="CC393F"/>
                </a:solidFill>
              </a:rPr>
              <a:t>omission</a:t>
            </a:r>
            <a:r>
              <a:rPr dirty="0"/>
              <a:t> increase while errors of </a:t>
            </a:r>
            <a:r>
              <a:rPr b="1" dirty="0">
                <a:solidFill>
                  <a:srgbClr val="EAAA00"/>
                </a:solidFill>
              </a:rPr>
              <a:t>commission</a:t>
            </a:r>
            <a:r>
              <a:rPr dirty="0"/>
              <a:t> stay the same (Wilson et al., 2020).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B23DA-3E76-1459-A02D-19306B0F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3BCA9-392B-2491-E286-B9C42A80A281}"/>
              </a:ext>
            </a:extLst>
          </p:cNvPr>
          <p:cNvSpPr/>
          <p:nvPr/>
        </p:nvSpPr>
        <p:spPr>
          <a:xfrm>
            <a:off x="492368" y="3493142"/>
            <a:ext cx="1297355" cy="312616"/>
          </a:xfrm>
          <a:prstGeom prst="rect">
            <a:avLst/>
          </a:prstGeom>
          <a:noFill/>
          <a:ln w="19050">
            <a:solidFill>
              <a:srgbClr val="EAA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1028F-BBFA-03F6-0511-8666814BBE9F}"/>
              </a:ext>
            </a:extLst>
          </p:cNvPr>
          <p:cNvSpPr/>
          <p:nvPr/>
        </p:nvSpPr>
        <p:spPr>
          <a:xfrm>
            <a:off x="492368" y="2785110"/>
            <a:ext cx="1297355" cy="606617"/>
          </a:xfrm>
          <a:prstGeom prst="rect">
            <a:avLst/>
          </a:prstGeom>
          <a:noFill/>
          <a:ln w="19050">
            <a:solidFill>
              <a:srgbClr val="CC39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3B2DE-E04A-2AA2-8192-E614A140D16A}"/>
              </a:ext>
            </a:extLst>
          </p:cNvPr>
          <p:cNvSpPr/>
          <p:nvPr/>
        </p:nvSpPr>
        <p:spPr>
          <a:xfrm>
            <a:off x="492368" y="2188572"/>
            <a:ext cx="1297355" cy="5783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Mechanisms of 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OI appears to result from the act of retrieval itself.</a:t>
            </a:r>
          </a:p>
          <a:p>
            <a:pPr mar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sz="1800" dirty="0"/>
              <a:t>For example, Wilson et al. (2020) hypothesize the presence of a </a:t>
            </a:r>
            <a:r>
              <a:rPr sz="1800" b="1" dirty="0">
                <a:solidFill>
                  <a:srgbClr val="CC393F"/>
                </a:solidFill>
              </a:rPr>
              <a:t>retrieval filter</a:t>
            </a:r>
            <a:r>
              <a:rPr sz="1800" dirty="0"/>
              <a:t> that limits the number of retrieval attempts.</a:t>
            </a:r>
          </a:p>
          <a:p>
            <a:pPr lvl="1"/>
            <a:r>
              <a:rPr sz="1600" dirty="0"/>
              <a:t>Retrieval of items later in the recall sequence inhibited by retrieval of earlier items.</a:t>
            </a:r>
          </a:p>
          <a:p>
            <a:pPr lvl="1"/>
            <a:r>
              <a:rPr sz="1600" dirty="0"/>
              <a:t>Repeated retrievals cause memory to reach maximum number of attempts before the target item or non-criterial information related to it can be accessed.</a:t>
            </a:r>
            <a:endParaRPr lang="en-US" sz="1600" dirty="0"/>
          </a:p>
          <a:p>
            <a:pPr lvl="1"/>
            <a:endParaRPr sz="1600" dirty="0"/>
          </a:p>
          <a:p>
            <a:pPr marL="0" lvl="0" indent="0">
              <a:buNone/>
            </a:pPr>
            <a:r>
              <a:rPr sz="1800" dirty="0"/>
              <a:t>What is unknown is whether OI is a function of interference via spreading activation (i.e., a </a:t>
            </a:r>
            <a:r>
              <a:rPr sz="1800" i="1" dirty="0">
                <a:solidFill>
                  <a:srgbClr val="CC393F"/>
                </a:solidFill>
              </a:rPr>
              <a:t>“Competition” account</a:t>
            </a:r>
            <a:r>
              <a:rPr sz="1800" dirty="0"/>
              <a:t>) or lack of access to criterial information altoget</a:t>
            </a:r>
            <a:r>
              <a:rPr lang="en-US" sz="1800" dirty="0"/>
              <a:t>h</a:t>
            </a:r>
            <a:r>
              <a:rPr sz="1800" dirty="0"/>
              <a:t>er (i.e., a </a:t>
            </a:r>
            <a:r>
              <a:rPr sz="1800" i="1" dirty="0">
                <a:solidFill>
                  <a:srgbClr val="CC393F"/>
                </a:solidFill>
              </a:rPr>
              <a:t>“Suppression” account</a:t>
            </a:r>
            <a:r>
              <a:rPr sz="18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8894E-AE03-6860-6E78-93E1D73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Memory 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1800" dirty="0"/>
              <a:t>Metamemory judgments are sensitive to interference states, but to different degrees.</a:t>
            </a:r>
          </a:p>
          <a:p>
            <a:pPr lvl="1"/>
            <a:r>
              <a:rPr sz="1600" dirty="0"/>
              <a:t>e.g., Eakin (2005), Diaz &amp; Benjamin (2008)</a:t>
            </a:r>
            <a:endParaRPr lang="en-US" sz="1600" dirty="0"/>
          </a:p>
          <a:p>
            <a:pPr lvl="1"/>
            <a:endParaRPr sz="1600" dirty="0"/>
          </a:p>
          <a:p>
            <a:pPr marL="0" lvl="0" indent="0">
              <a:buNone/>
            </a:pPr>
            <a:r>
              <a:rPr sz="1800" dirty="0"/>
              <a:t>Eakin &amp; Hertzog (2012) found, for example, that prospective memory judgments for irretrievable items, known as </a:t>
            </a:r>
            <a:r>
              <a:rPr sz="1800" b="1" i="1" dirty="0">
                <a:solidFill>
                  <a:srgbClr val="CC393F"/>
                </a:solidFill>
              </a:rPr>
              <a:t>feelings-of-knowing</a:t>
            </a:r>
            <a:r>
              <a:rPr sz="1800" b="1" dirty="0">
                <a:solidFill>
                  <a:srgbClr val="CC393F"/>
                </a:solidFill>
              </a:rPr>
              <a:t> (FOKs)</a:t>
            </a:r>
            <a:r>
              <a:rPr sz="1800" dirty="0"/>
              <a:t>, changed in magnitude, but not in accuracy, during implicit interference.</a:t>
            </a:r>
            <a:endParaRPr lang="en-US" sz="1800" dirty="0"/>
          </a:p>
          <a:p>
            <a:pPr lvl="1"/>
            <a:r>
              <a:rPr lang="en-US" sz="1600" dirty="0"/>
              <a:t>Likely reason: Non-criterial recollection, even during spreading activation</a:t>
            </a:r>
          </a:p>
          <a:p>
            <a:pPr marL="0" lvl="0" indent="0">
              <a:buNone/>
            </a:pPr>
            <a:endParaRPr sz="1800" dirty="0"/>
          </a:p>
          <a:p>
            <a:pPr marL="0" lvl="0" indent="0">
              <a:buNone/>
            </a:pPr>
            <a:r>
              <a:rPr sz="1800" dirty="0"/>
              <a:t>Sensitivity of metamemory judgments to interference states can help elucidate underlying mechanisms.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4B16-EED0-AB41-1A78-74326AB6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Current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lvl="0" indent="0">
              <a:buNone/>
            </a:pPr>
            <a:r>
              <a:rPr dirty="0"/>
              <a:t>The current study used self-reported metamemory judgments to examine the mechanism underlying output interference during cued recall.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I use feelings-of-knowing (FOKs) and Remember/Know/No Memory (R/K/N) judgments to contrast two hypotheses: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7A5F-33EF-8A4C-78CB-9CB297CA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D7ED69-289A-7826-DB4B-3FB2F0A97A5E}"/>
              </a:ext>
            </a:extLst>
          </p:cNvPr>
          <p:cNvSpPr txBox="1">
            <a:spLocks/>
          </p:cNvSpPr>
          <p:nvPr/>
        </p:nvSpPr>
        <p:spPr>
          <a:xfrm>
            <a:off x="510360" y="2856358"/>
            <a:ext cx="3673020" cy="2048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C393F"/>
                </a:solidFill>
              </a:rPr>
              <a:t>Competition Hypothesis</a:t>
            </a:r>
          </a:p>
          <a:p>
            <a:pPr lvl="1"/>
            <a:r>
              <a:rPr lang="en-US" dirty="0"/>
              <a:t>Increases in “Know” judgements during OI, reflecting familiarity states during semantic competition.</a:t>
            </a:r>
          </a:p>
          <a:p>
            <a:pPr lvl="1"/>
            <a:r>
              <a:rPr lang="en-US" dirty="0"/>
              <a:t>Inhibition of target recall, but not of non-criterial information, during OI; similar FOK accuracy across trials.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B0952C-117C-C133-9EB2-E139985BED7E}"/>
              </a:ext>
            </a:extLst>
          </p:cNvPr>
          <p:cNvSpPr txBox="1">
            <a:spLocks/>
          </p:cNvSpPr>
          <p:nvPr/>
        </p:nvSpPr>
        <p:spPr>
          <a:xfrm>
            <a:off x="4396560" y="2838450"/>
            <a:ext cx="3589200" cy="2048256"/>
          </a:xfrm>
          <a:prstGeom prst="rect">
            <a:avLst/>
          </a:prstGeom>
        </p:spPr>
        <p:txBody>
          <a:bodyPr/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C393F"/>
                </a:solidFill>
              </a:rPr>
              <a:t>Retrieval-suppression Hypothesis</a:t>
            </a:r>
          </a:p>
          <a:p>
            <a:pPr lvl="1"/>
            <a:r>
              <a:rPr lang="en-US" dirty="0"/>
              <a:t>Increases in rates of “No Memory” judgments during OI; no changes in “R” or “K”.</a:t>
            </a:r>
          </a:p>
          <a:p>
            <a:pPr lvl="1"/>
            <a:r>
              <a:rPr lang="en-US" dirty="0"/>
              <a:t>Occlusion of non-criterial recollection during OI, resulting in decreases in FOK accuracy across trials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DE3A6-2845-1EA0-AAED-79132B3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2971</Words>
  <Application>Microsoft Office PowerPoint</Application>
  <PresentationFormat>On-screen Show (16:9)</PresentationFormat>
  <Paragraphs>399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NimbusRomNo9L-Regu</vt:lpstr>
      <vt:lpstr>Office Theme</vt:lpstr>
      <vt:lpstr>Exploring the Mechanisms of Output Interference During Cued Recall Using Metamemory Judgments</vt:lpstr>
      <vt:lpstr>Acknowledgements</vt:lpstr>
      <vt:lpstr>OVERVIEW</vt:lpstr>
      <vt:lpstr>Memory Interference</vt:lpstr>
      <vt:lpstr>Output Interference</vt:lpstr>
      <vt:lpstr>Mechanisms of OI</vt:lpstr>
      <vt:lpstr>Memory Awareness</vt:lpstr>
      <vt:lpstr>Current Study</vt:lpstr>
      <vt:lpstr>METHODS</vt:lpstr>
      <vt:lpstr>Participants</vt:lpstr>
      <vt:lpstr>Conditions</vt:lpstr>
      <vt:lpstr>Procedure</vt:lpstr>
      <vt:lpstr>RESULTS</vt:lpstr>
      <vt:lpstr>Memory Performance</vt:lpstr>
      <vt:lpstr>Recall Across Trials</vt:lpstr>
      <vt:lpstr>4AFC Across Recall Trials</vt:lpstr>
      <vt:lpstr>Mean FOKs by Recall Outcome</vt:lpstr>
      <vt:lpstr>Mean FOKs Across Trials</vt:lpstr>
      <vt:lpstr>Mean FOK x 4AFC Gammas</vt:lpstr>
      <vt:lpstr>R/K/N Rates by Condition</vt:lpstr>
      <vt:lpstr>R/K/N Rates Across Trials</vt:lpstr>
      <vt:lpstr>CONCLUSIONS</vt:lpstr>
      <vt:lpstr>Conclusions</vt:lpstr>
      <vt:lpstr>Future Work</vt:lpstr>
      <vt:lpstr>THANK YOU!</vt:lpstr>
      <vt:lpstr>APPENDIX</vt:lpstr>
      <vt:lpstr>Mean FOKs</vt:lpstr>
      <vt:lpstr>Mean RCJ x 4AFC Gammas</vt:lpstr>
      <vt:lpstr>Mean FOK x RCJ Gammas</vt:lpstr>
      <vt:lpstr>Within-bin FOK x 4AFC Gammas</vt:lpstr>
      <vt:lpstr>Part-set FOK x 4AFC Gammas</vt:lpstr>
      <vt:lpstr>Mechanisms of OI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subject>Exploring the Mechanisms of Output Interference During Cued Recall Using Metamemory Judgments</dc:subject>
  <dc:creator>Taylor Curley, PhD Air Force Research Laboratory  taylor.curley@afrl.af.mil</dc:creator>
  <cp:keywords/>
  <dc:description>Slides for Psychonomics - Metamemory I (232)</dc:description>
  <cp:lastModifiedBy>Curley, Taylor (US)</cp:lastModifiedBy>
  <cp:revision>34</cp:revision>
  <dcterms:created xsi:type="dcterms:W3CDTF">2022-11-19T02:22:19Z</dcterms:created>
  <dcterms:modified xsi:type="dcterms:W3CDTF">2022-11-19T15:36:47Z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